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86" r:id="rId3"/>
    <p:sldId id="258" r:id="rId4"/>
    <p:sldId id="259" r:id="rId5"/>
    <p:sldId id="261" r:id="rId6"/>
    <p:sldId id="262" r:id="rId7"/>
    <p:sldId id="260" r:id="rId8"/>
    <p:sldId id="288" r:id="rId9"/>
    <p:sldId id="289" r:id="rId10"/>
    <p:sldId id="290" r:id="rId11"/>
    <p:sldId id="291" r:id="rId12"/>
    <p:sldId id="292" r:id="rId13"/>
    <p:sldId id="293" r:id="rId14"/>
    <p:sldId id="295" r:id="rId15"/>
    <p:sldId id="296" r:id="rId16"/>
    <p:sldId id="299" r:id="rId17"/>
    <p:sldId id="300" r:id="rId18"/>
    <p:sldId id="301" r:id="rId19"/>
    <p:sldId id="297" r:id="rId20"/>
    <p:sldId id="298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4D2"/>
    <a:srgbClr val="230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9DB89-F342-4DF2-8F89-17C9DDC88CC9}" type="datetimeFigureOut">
              <a:rPr lang="th-TH" smtClean="0"/>
              <a:pPr/>
              <a:t>30/10/57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5F425-9129-490A-84D1-4904DC5D853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70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076C-7B0F-4419-863B-E7169A3B090F}" type="datetimeFigureOut">
              <a:rPr lang="th-TH" smtClean="0"/>
              <a:pPr/>
              <a:t>30/10/57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D814-9670-4F49-9D00-E430F32A033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076C-7B0F-4419-863B-E7169A3B090F}" type="datetimeFigureOut">
              <a:rPr lang="th-TH" smtClean="0"/>
              <a:pPr/>
              <a:t>30/10/57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D814-9670-4F49-9D00-E430F32A033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076C-7B0F-4419-863B-E7169A3B090F}" type="datetimeFigureOut">
              <a:rPr lang="th-TH" smtClean="0"/>
              <a:pPr/>
              <a:t>30/10/57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D814-9670-4F49-9D00-E430F32A033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076C-7B0F-4419-863B-E7169A3B090F}" type="datetimeFigureOut">
              <a:rPr lang="th-TH" smtClean="0"/>
              <a:pPr/>
              <a:t>30/10/57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D814-9670-4F49-9D00-E430F32A033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076C-7B0F-4419-863B-E7169A3B090F}" type="datetimeFigureOut">
              <a:rPr lang="th-TH" smtClean="0"/>
              <a:pPr/>
              <a:t>30/10/57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D814-9670-4F49-9D00-E430F32A033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076C-7B0F-4419-863B-E7169A3B090F}" type="datetimeFigureOut">
              <a:rPr lang="th-TH" smtClean="0"/>
              <a:pPr/>
              <a:t>30/10/57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D814-9670-4F49-9D00-E430F32A033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076C-7B0F-4419-863B-E7169A3B090F}" type="datetimeFigureOut">
              <a:rPr lang="th-TH" smtClean="0"/>
              <a:pPr/>
              <a:t>30/10/57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D814-9670-4F49-9D00-E430F32A033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076C-7B0F-4419-863B-E7169A3B090F}" type="datetimeFigureOut">
              <a:rPr lang="th-TH" smtClean="0"/>
              <a:pPr/>
              <a:t>30/10/57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D814-9670-4F49-9D00-E430F32A033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076C-7B0F-4419-863B-E7169A3B090F}" type="datetimeFigureOut">
              <a:rPr lang="th-TH" smtClean="0"/>
              <a:pPr/>
              <a:t>30/10/57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D814-9670-4F49-9D00-E430F32A033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076C-7B0F-4419-863B-E7169A3B090F}" type="datetimeFigureOut">
              <a:rPr lang="th-TH" smtClean="0"/>
              <a:pPr/>
              <a:t>30/10/57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6D814-9670-4F49-9D00-E430F32A033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076C-7B0F-4419-863B-E7169A3B090F}" type="datetimeFigureOut">
              <a:rPr lang="th-TH" smtClean="0"/>
              <a:pPr/>
              <a:t>30/10/57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C6D814-9670-4F49-9D00-E430F32A0330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87076C-7B0F-4419-863B-E7169A3B090F}" type="datetimeFigureOut">
              <a:rPr lang="th-TH" smtClean="0"/>
              <a:pPr/>
              <a:t>30/10/57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C6D814-9670-4F49-9D00-E430F32A0330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7851648" cy="1828800"/>
          </a:xfrm>
        </p:spPr>
        <p:txBody>
          <a:bodyPr>
            <a:noAutofit/>
          </a:bodyPr>
          <a:lstStyle/>
          <a:p>
            <a:r>
              <a:rPr lang="th-TH" sz="9600" b="1" dirty="0" smtClean="0">
                <a:latin typeface="Angsana New" pitchFamily="18" charset="-34"/>
                <a:cs typeface="Angsana New" pitchFamily="18" charset="-34"/>
              </a:rPr>
              <a:t>เริ่มต้น </a:t>
            </a:r>
            <a:r>
              <a:rPr lang="en-US" sz="9600" b="1" dirty="0" smtClean="0">
                <a:latin typeface="Angsana New" pitchFamily="18" charset="-34"/>
                <a:cs typeface="Angsana New" pitchFamily="18" charset="-34"/>
              </a:rPr>
              <a:t>Photoshop CS5</a:t>
            </a:r>
            <a:endParaRPr lang="th-TH" sz="96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6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983832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Name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คือ ชื่อของชิ้นงาน สามารถกำหนดใหม่เองได้ ชื่อนี้จะไประบุที่ชื่อไฟล์ต่อไป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Preset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คือ ขนาดงานที่โปรแกรมกำหนดมาให้ ซึ่งมีหลากหลายขนาดให้เลือก หรือสามารถกำหนดเองจากช่อง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Width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Height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ได้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Width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คือ ขนาดความกว้างของงาน (จากซ้ายไปขวา) โดยกำหนดหน่วยและขนาดได้เอง จากรูป คือ 1024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Pixels</a:t>
            </a:r>
          </a:p>
          <a:p>
            <a:pPr lvl="0"/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Height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คือ ขนาดความกว้างของงาน (จากบนลงล่าง) โดยกำหนดหน่วยและขนาดได้เอง จากรูป คือ 768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Pixels</a:t>
            </a:r>
          </a:p>
          <a:p>
            <a:pPr lvl="0"/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Resolution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คือ ความละเอียดของภาพ โดยใส่ตัวเลขค่าความละเอียดของภาพ เช่น งานเว็บหรือรูปที่แสดงบนคอมพิวเตอร์เท่ากับ 72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pixels/inch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งานสิ่งพิมพ์เท่ากับ 150-200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pixels/inch</a:t>
            </a:r>
          </a:p>
          <a:p>
            <a:pPr lvl="0"/>
            <a:r>
              <a:rPr lang="en-US" sz="2800" b="1" dirty="0">
                <a:latin typeface="Angsana New" pitchFamily="18" charset="-34"/>
                <a:cs typeface="Angsana New" pitchFamily="18" charset="-34"/>
              </a:rPr>
              <a:t>Color Mode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คือ โหมดสีของภาพ ซึ่งประกอบไปด้วย โหมดสี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Bitmap, Grayscale,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RGB </a:t>
            </a:r>
            <a:r>
              <a:rPr lang="en-US" sz="2800" dirty="0">
                <a:latin typeface="Angsana New" pitchFamily="18" charset="-34"/>
                <a:cs typeface="Angsana New" pitchFamily="18" charset="-34"/>
              </a:rPr>
              <a:t>Color, CMYK Color, Lab Color </a:t>
            </a: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58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907704" y="1734990"/>
            <a:ext cx="5832648" cy="2736304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ใช้วิธีการเทสี</a:t>
            </a:r>
            <a:b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2. ใช้รูปภาพเป็นพื้นหลัง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79712" y="1319491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/>
              <a:t>การสร้างพื้น</a:t>
            </a:r>
            <a:r>
              <a:rPr lang="th-TH" sz="4800" b="1" dirty="0" smtClean="0"/>
              <a:t>หลังให้กับชิ้นงาน 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87537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kroopol.com/photoshop/images/c5-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10" y="1964031"/>
            <a:ext cx="34480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://www.kroopol.com/photoshop/images/c5-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310" y="3827115"/>
            <a:ext cx="34480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1" t="24292" r="50892" b="63073"/>
          <a:stretch/>
        </p:blipFill>
        <p:spPr bwMode="auto">
          <a:xfrm>
            <a:off x="1411982" y="2659753"/>
            <a:ext cx="1749537" cy="2590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3017502" y="3019793"/>
            <a:ext cx="1490824" cy="120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3017502" y="4226069"/>
            <a:ext cx="1490824" cy="737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9168" y="4381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6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วิธีการเทสี  </a:t>
            </a:r>
            <a:endParaRPr lang="th-TH" sz="6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32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7818"/>
            <a:ext cx="8229600" cy="1143000"/>
          </a:xfrm>
        </p:spPr>
        <p:txBody>
          <a:bodyPr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2. ใช้รูปภาพเป็นพื้นหลัง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1. สร้างชิ้นงานเปล่าตามขนาดที่ต้องการ</a:t>
            </a:r>
          </a:p>
          <a:p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2. เปิดรูปภาพที่ต้องการนำมาเป็นพื้นหลัง  </a:t>
            </a:r>
            <a:endParaRPr lang="en-US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menu bar &gt; file &gt; open</a:t>
            </a:r>
          </a:p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เลือกพื้นที่ภาพพื้นหลังที่ต้องการ</a:t>
            </a:r>
          </a:p>
          <a:p>
            <a:endParaRPr lang="th-TH" sz="3200" b="1" dirty="0">
              <a:latin typeface="Angsana New" pitchFamily="18" charset="-34"/>
              <a:cs typeface="Angsana New" pitchFamily="18" charset="-34"/>
            </a:endParaRPr>
          </a:p>
          <a:p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5112568" cy="283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6012160" y="3717032"/>
            <a:ext cx="2952328" cy="28803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หากต้องการยกเลิกการเลือกพื้นที่บริเวณเส้นประ ให้กด </a:t>
            </a:r>
            <a:r>
              <a:rPr lang="en-US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CTRL + D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101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035" y="1556792"/>
            <a:ext cx="5237882" cy="200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115616" y="980727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Angsana New" pitchFamily="18" charset="-34"/>
                <a:cs typeface="Angsana New" pitchFamily="18" charset="-34"/>
              </a:rPr>
              <a:t>4. ตัดภาพพื้นหลังมาวางในชิ้นงานเปล่าที่สร้าง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ไว้โดยใช้เครื่องมือ </a:t>
            </a:r>
            <a:r>
              <a:rPr lang="en-US" b="1" dirty="0" smtClean="0">
                <a:latin typeface="Angsana New" pitchFamily="18" charset="-34"/>
                <a:cs typeface="Angsana New" pitchFamily="18" charset="-34"/>
              </a:rPr>
              <a:t>Move Tool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01049" y="3878445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5. ปรับให้มีขนาดเท่ากับชิ้นงานเปล่า โดย กด </a:t>
            </a:r>
            <a:r>
              <a:rPr lang="en-US" sz="3200" b="1" dirty="0">
                <a:latin typeface="Angsana New" pitchFamily="18" charset="-34"/>
                <a:cs typeface="Angsana New" pitchFamily="18" charset="-34"/>
              </a:rPr>
              <a:t>CTRL+T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162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0" r="95315" b="59325"/>
          <a:stretch/>
        </p:blipFill>
        <p:spPr bwMode="auto">
          <a:xfrm>
            <a:off x="1791072" y="3635380"/>
            <a:ext cx="1689192" cy="1296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2890" y="660789"/>
            <a:ext cx="76186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การใส่ข้อความในชิ้นงาน โดยใช้เครื่องมือ </a:t>
            </a:r>
            <a:r>
              <a:rPr lang="en-US" sz="4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Type Tools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kumimoji="0" lang="th-TH" sz="179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ngsana New" pitchFamily="18" charset="-34"/>
              </a:rPr>
              <a:t>กอบด้วย</a:t>
            </a:r>
            <a:endParaRPr kumimoji="0" lang="th-TH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 </a:t>
            </a:r>
            <a:r>
              <a:rPr kumimoji="0" lang="th-TH" sz="10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r>
              <a:rPr kumimoji="0" lang="th-TH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r>
              <a:rPr kumimoji="0" lang="th-TH" sz="10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r>
              <a:rPr kumimoji="0" lang="th-TH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 </a:t>
            </a:r>
            <a:endParaRPr kumimoji="0" lang="th-TH" sz="1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6386" name="Picture 2" descr="http://www.kroopol.com/photoshop/images/c5-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4004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http://www.kroopol.com/photoshop/images/c5-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32" y="3284984"/>
            <a:ext cx="3429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kroopol.com/photoshop/images/c5-4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32" y="4941168"/>
            <a:ext cx="34194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kroopol.com/photoshop/images/c5-4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90" y="1494189"/>
            <a:ext cx="344805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3303240" y="2567451"/>
            <a:ext cx="1728194" cy="12215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303240" y="3933056"/>
            <a:ext cx="1822617" cy="1269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211346" y="3996522"/>
            <a:ext cx="1914513" cy="15587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91459" y="3140968"/>
            <a:ext cx="39774" cy="64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8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11560" y="341784"/>
            <a:ext cx="7776864" cy="1791072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หานักเรียนต้องการทราบว่าในชิ้นงานของตนเองมีองค์ประกอบอะไรบ้าง</a:t>
            </a:r>
            <a:b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และแต่ละองค์ประกอบมีการจัดลำดับอย่างไร </a:t>
            </a:r>
            <a:b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อะไรอยู่ก่อน อยู่หลังให้นักเรียนเรียก </a:t>
            </a:r>
            <a:r>
              <a:rPr lang="en-US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Panel Layers </a:t>
            </a:r>
            <a: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ขึ้นมา</a:t>
            </a:r>
            <a:br>
              <a:rPr lang="th-TH" sz="2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โดยไปที่ </a:t>
            </a:r>
            <a:r>
              <a:rPr lang="en-US" sz="32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Menu Bar &gt; window &gt; </a:t>
            </a:r>
            <a:r>
              <a:rPr lang="en-US" sz="32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Layers</a:t>
            </a:r>
            <a:endParaRPr lang="th-TH" sz="20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r="941" b="19841"/>
          <a:stretch/>
        </p:blipFill>
        <p:spPr bwMode="auto">
          <a:xfrm>
            <a:off x="611560" y="2204864"/>
            <a:ext cx="8136904" cy="4437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1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จะปรากฏ </a:t>
            </a:r>
            <a:r>
              <a:rPr lang="en-US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Panel Layers </a:t>
            </a:r>
            <a:r>
              <a:rPr lang="th-TH" sz="4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ขึ้นมาทางขวามือ</a:t>
            </a:r>
            <a:endParaRPr lang="th-TH" sz="4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8912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ทำไมต้องเรียก </a:t>
            </a:r>
            <a:r>
              <a:rPr lang="en-US" sz="4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Panel Layers 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ขึ้นมา </a:t>
            </a:r>
            <a:r>
              <a:rPr lang="en-US" sz="4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?????</a:t>
            </a:r>
          </a:p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เพราะการทำงานของ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Photoshop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จะถูกแบ่งเป็นชั้นๆ วางซ้อนๆกันอยู่ ใน 1 ชิ้นงานอาจจะมีทั้ง ข้อความ ภาพ ที่วางทับกันอยู่มากมาย ซึ่งเราจะสามารถดูได้จาก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Panel Layers </a:t>
            </a:r>
            <a:endParaRPr lang="en-US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8483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29879"/>
            <a:ext cx="8229600" cy="1143000"/>
          </a:xfrm>
        </p:spPr>
        <p:txBody>
          <a:bodyPr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การบันทึกชิ้นงาน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93204" y="1128998"/>
            <a:ext cx="8229600" cy="4389120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ไปที่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Menu Bar &gt; File &gt; save as 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6" t="39683" r="31394" b="11364"/>
          <a:stretch/>
        </p:blipFill>
        <p:spPr bwMode="auto">
          <a:xfrm>
            <a:off x="2038975" y="1628800"/>
            <a:ext cx="5138057" cy="3581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23528" y="5301208"/>
            <a:ext cx="856895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หากต้องการบันทึกแบบกลับมาแก้ไขได้ให้เลือกในส่วน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Format &gt; PSD.</a:t>
            </a:r>
          </a:p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หากไม่ต้องการแก้ไขเนื่องจากทำเสร็จสำบูรณ์แล้วให้เลือก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Format &gt; JPG.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7554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ให้นักเรียนสร้างชิ้นงานดังต่อไปนี้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1. สร้างชิ้นงานดังนี้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2222" r="32957" b="25794"/>
          <a:stretch/>
        </p:blipFill>
        <p:spPr bwMode="auto">
          <a:xfrm>
            <a:off x="2915816" y="1931698"/>
            <a:ext cx="565922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42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56992"/>
            <a:ext cx="7851648" cy="1828800"/>
          </a:xfrm>
        </p:spPr>
        <p:txBody>
          <a:bodyPr>
            <a:noAutofit/>
          </a:bodyPr>
          <a:lstStyle/>
          <a:p>
            <a:pPr algn="thaiDist"/>
            <a:r>
              <a:rPr lang="th-TH" sz="4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	หลักการทำงานของ </a:t>
            </a:r>
            <a:r>
              <a:rPr lang="en-US" sz="4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Photoshop </a:t>
            </a:r>
            <a:r>
              <a:rPr lang="th-TH" sz="4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คือ การสร้างภาพโดยเริ่มต้นจากหน้ากระดาษเปล่าๆเหมือนกับจิตรกรที่เขียนภาพลงบนผืนผ้าใบ การหยิบภาพถ่ายขึ้นมาปรับปรุงให้ดูดีขึ้น สมบูรณ์ หรือแหวกแนวในรูปแบบที่ต้องการ ซึ่งขั้นตอนทั้งหมดจะทำงานอยู่บนหน้าจอของเครื่องคอมพิวเตอร์</a:t>
            </a:r>
            <a:endParaRPr lang="th-TH" sz="40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99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389120"/>
          </a:xfrm>
        </p:spPr>
        <p:txBody>
          <a:bodyPr/>
          <a:lstStyle/>
          <a:p>
            <a:r>
              <a:rPr lang="th-TH" dirty="0" smtClean="0"/>
              <a:t>2. ใส่ภาพพื้นหลังโดยจะใส่แบบเทสีหรือแบบรูปภาพก็ได้</a:t>
            </a:r>
          </a:p>
          <a:p>
            <a:r>
              <a:rPr lang="th-TH" dirty="0" smtClean="0"/>
              <a:t>3. ใส่คำกลอนที่ตนเองชอบมาคนละ 1 คำกลอง</a:t>
            </a:r>
          </a:p>
          <a:p>
            <a:r>
              <a:rPr lang="th-TH" dirty="0" smtClean="0"/>
              <a:t>4. ตัดภาพตนเอง</a:t>
            </a:r>
          </a:p>
          <a:p>
            <a:r>
              <a:rPr lang="th-TH" dirty="0" smtClean="0"/>
              <a:t>5. เขียนชื่อ นามสกุล เลขที่ ชั้น ไว้ด้านล่างซ้ายมือ</a:t>
            </a:r>
          </a:p>
          <a:p>
            <a:r>
              <a:rPr lang="th-TH" dirty="0" smtClean="0"/>
              <a:t>บันทึกชิ้นงานไว้ที่ </a:t>
            </a:r>
            <a:r>
              <a:rPr lang="en-US" dirty="0" smtClean="0"/>
              <a:t> Desktop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125784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8"/>
          <a:stretch/>
        </p:blipFill>
        <p:spPr bwMode="auto">
          <a:xfrm>
            <a:off x="539552" y="1369748"/>
            <a:ext cx="7920880" cy="457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9" name="Group 2048"/>
          <p:cNvGrpSpPr/>
          <p:nvPr/>
        </p:nvGrpSpPr>
        <p:grpSpPr>
          <a:xfrm>
            <a:off x="357307" y="931947"/>
            <a:ext cx="8644563" cy="5809421"/>
            <a:chOff x="357307" y="97468"/>
            <a:chExt cx="8644563" cy="5809421"/>
          </a:xfrm>
        </p:grpSpPr>
        <p:grpSp>
          <p:nvGrpSpPr>
            <p:cNvPr id="2048" name="Group 2047"/>
            <p:cNvGrpSpPr/>
            <p:nvPr/>
          </p:nvGrpSpPr>
          <p:grpSpPr>
            <a:xfrm>
              <a:off x="357307" y="97468"/>
              <a:ext cx="8644563" cy="5809421"/>
              <a:chOff x="357307" y="97468"/>
              <a:chExt cx="8644563" cy="5809421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57307" y="97468"/>
                <a:ext cx="8644563" cy="5809421"/>
                <a:chOff x="357307" y="97468"/>
                <a:chExt cx="8644563" cy="5809421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743214" y="97468"/>
                  <a:ext cx="3976572" cy="667236"/>
                  <a:chOff x="743214" y="97468"/>
                  <a:chExt cx="3976572" cy="667236"/>
                </a:xfrm>
              </p:grpSpPr>
              <p:sp>
                <p:nvSpPr>
                  <p:cNvPr id="4" name="Line Callout 1 3"/>
                  <p:cNvSpPr/>
                  <p:nvPr/>
                </p:nvSpPr>
                <p:spPr>
                  <a:xfrm>
                    <a:off x="743214" y="584684"/>
                    <a:ext cx="2964690" cy="180020"/>
                  </a:xfrm>
                  <a:prstGeom prst="borderCallout1">
                    <a:avLst>
                      <a:gd name="adj1" fmla="val -9042"/>
                      <a:gd name="adj2" fmla="val 539"/>
                      <a:gd name="adj3" fmla="val -117527"/>
                      <a:gd name="adj4" fmla="val 44614"/>
                    </a:avLst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2119394" y="97468"/>
                    <a:ext cx="260039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>
                        <a:latin typeface="Angsana New" pitchFamily="18" charset="-34"/>
                        <a:cs typeface="Angsana New" pitchFamily="18" charset="-34"/>
                      </a:rPr>
                      <a:t>1. </a:t>
                    </a:r>
                    <a:r>
                      <a:rPr lang="th-TH" sz="2400" b="1" dirty="0" smtClean="0">
                        <a:latin typeface="Angsana New" pitchFamily="18" charset="-34"/>
                        <a:cs typeface="Angsana New" pitchFamily="18" charset="-34"/>
                      </a:rPr>
                      <a:t>แถบเมนูคำสั่ง </a:t>
                    </a:r>
                    <a:r>
                      <a:rPr lang="en-US" sz="2400" b="1" dirty="0" smtClean="0">
                        <a:latin typeface="Angsana New" pitchFamily="18" charset="-34"/>
                        <a:cs typeface="Angsana New" pitchFamily="18" charset="-34"/>
                      </a:rPr>
                      <a:t>(Menu Bar)</a:t>
                    </a:r>
                    <a:endParaRPr lang="th-TH" sz="2400" b="1" dirty="0">
                      <a:latin typeface="Angsana New" pitchFamily="18" charset="-34"/>
                      <a:cs typeface="Angsana New" pitchFamily="18" charset="-34"/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57307" y="809930"/>
                  <a:ext cx="8644563" cy="5096959"/>
                  <a:chOff x="357307" y="809930"/>
                  <a:chExt cx="8644563" cy="5096959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567208" y="809930"/>
                    <a:ext cx="6512630" cy="848487"/>
                    <a:chOff x="567208" y="809930"/>
                    <a:chExt cx="6512630" cy="848487"/>
                  </a:xfrm>
                </p:grpSpPr>
                <p:sp>
                  <p:nvSpPr>
                    <p:cNvPr id="18" name="Line Callout 1 17"/>
                    <p:cNvSpPr/>
                    <p:nvPr/>
                  </p:nvSpPr>
                  <p:spPr>
                    <a:xfrm>
                      <a:off x="567208" y="809930"/>
                      <a:ext cx="4652864" cy="170798"/>
                    </a:xfrm>
                    <a:prstGeom prst="borderCallout1">
                      <a:avLst>
                        <a:gd name="adj1" fmla="val 55371"/>
                        <a:gd name="adj2" fmla="val 82180"/>
                        <a:gd name="adj3" fmla="val 243108"/>
                        <a:gd name="adj4" fmla="val 82180"/>
                      </a:avLst>
                    </a:prstGeom>
                    <a:noFill/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1783195" y="1196752"/>
                      <a:ext cx="529664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2. </a:t>
                      </a:r>
                      <a:r>
                        <a:rPr lang="th-TH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แถบกำหนดรูปแบบของเครื่องมือใช้งาน </a:t>
                      </a:r>
                      <a:r>
                        <a:rPr lang="en-US" sz="2400" b="1" dirty="0" smtClean="0">
                          <a:latin typeface="Angsana New" pitchFamily="18" charset="-34"/>
                          <a:cs typeface="Angsana New" pitchFamily="18" charset="-34"/>
                        </a:rPr>
                        <a:t>(Tool  Option Bar)</a:t>
                      </a:r>
                      <a:endParaRPr lang="th-TH" sz="2400" b="1" dirty="0">
                        <a:latin typeface="Angsana New" pitchFamily="18" charset="-34"/>
                        <a:cs typeface="Angsana New" pitchFamily="18" charset="-34"/>
                      </a:endParaRPr>
                    </a:p>
                  </p:txBody>
                </p:sp>
              </p:grpSp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357307" y="980728"/>
                    <a:ext cx="8644563" cy="4926161"/>
                    <a:chOff x="357307" y="980728"/>
                    <a:chExt cx="8644563" cy="4926161"/>
                  </a:xfrm>
                </p:grpSpPr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357307" y="1124744"/>
                      <a:ext cx="2518638" cy="4739754"/>
                      <a:chOff x="357307" y="1124744"/>
                      <a:chExt cx="2518638" cy="4739754"/>
                    </a:xfrm>
                  </p:grpSpPr>
                  <p:sp>
                    <p:nvSpPr>
                      <p:cNvPr id="17" name="Line Callout 1 16"/>
                      <p:cNvSpPr/>
                      <p:nvPr/>
                    </p:nvSpPr>
                    <p:spPr>
                      <a:xfrm>
                        <a:off x="551914" y="1124744"/>
                        <a:ext cx="275670" cy="4032448"/>
                      </a:xfrm>
                      <a:prstGeom prst="borderCallout1">
                        <a:avLst>
                          <a:gd name="adj1" fmla="val 97545"/>
                          <a:gd name="adj2" fmla="val 75629"/>
                          <a:gd name="adj3" fmla="val 111870"/>
                          <a:gd name="adj4" fmla="val 75287"/>
                        </a:avLst>
                      </a:prstGeom>
                      <a:noFill/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th-TH"/>
                      </a:p>
                    </p:txBody>
                  </p:sp>
                  <p:sp>
                    <p:nvSpPr>
                      <p:cNvPr id="20" name="TextBox 19"/>
                      <p:cNvSpPr txBox="1"/>
                      <p:nvPr/>
                    </p:nvSpPr>
                    <p:spPr>
                      <a:xfrm>
                        <a:off x="357307" y="5402833"/>
                        <a:ext cx="2518638" cy="46166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400" b="1" dirty="0">
                            <a:latin typeface="Angsana New" pitchFamily="18" charset="-34"/>
                            <a:cs typeface="Angsana New" pitchFamily="18" charset="-34"/>
                          </a:rPr>
                          <a:t>4</a:t>
                        </a:r>
                        <a:r>
                          <a:rPr lang="en-US" sz="2400" b="1" dirty="0" smtClean="0">
                            <a:latin typeface="Angsana New" pitchFamily="18" charset="-34"/>
                            <a:cs typeface="Angsana New" pitchFamily="18" charset="-34"/>
                          </a:rPr>
                          <a:t>. </a:t>
                        </a:r>
                        <a:r>
                          <a:rPr lang="th-TH" sz="2400" b="1" dirty="0" smtClean="0">
                            <a:latin typeface="Angsana New" pitchFamily="18" charset="-34"/>
                            <a:cs typeface="Angsana New" pitchFamily="18" charset="-34"/>
                          </a:rPr>
                          <a:t>กล่องเครื่องมือ </a:t>
                        </a:r>
                        <a:r>
                          <a:rPr lang="en-US" sz="2400" b="1" dirty="0" smtClean="0">
                            <a:latin typeface="Angsana New" pitchFamily="18" charset="-34"/>
                            <a:cs typeface="Angsana New" pitchFamily="18" charset="-34"/>
                          </a:rPr>
                          <a:t>(</a:t>
                        </a:r>
                        <a:r>
                          <a:rPr lang="en-US" sz="2400" b="1" dirty="0" err="1" smtClean="0">
                            <a:latin typeface="Angsana New" pitchFamily="18" charset="-34"/>
                            <a:cs typeface="Angsana New" pitchFamily="18" charset="-34"/>
                          </a:rPr>
                          <a:t>ToolBox</a:t>
                        </a:r>
                        <a:r>
                          <a:rPr lang="en-US" sz="2400" b="1" dirty="0" smtClean="0">
                            <a:latin typeface="Angsana New" pitchFamily="18" charset="-34"/>
                            <a:cs typeface="Angsana New" pitchFamily="18" charset="-34"/>
                          </a:rPr>
                          <a:t>)</a:t>
                        </a:r>
                        <a:endParaRPr lang="th-TH" sz="2400" b="1" dirty="0">
                          <a:latin typeface="Angsana New" pitchFamily="18" charset="-34"/>
                          <a:cs typeface="Angsana New" pitchFamily="18" charset="-34"/>
                        </a:endParaRPr>
                      </a:p>
                    </p:txBody>
                  </p:sp>
                </p:grpSp>
                <p:grpSp>
                  <p:nvGrpSpPr>
                    <p:cNvPr id="28" name="Group 27"/>
                    <p:cNvGrpSpPr/>
                    <p:nvPr/>
                  </p:nvGrpSpPr>
                  <p:grpSpPr>
                    <a:xfrm>
                      <a:off x="1869475" y="980728"/>
                      <a:ext cx="7132395" cy="4926161"/>
                      <a:chOff x="1869475" y="980728"/>
                      <a:chExt cx="7132395" cy="4926161"/>
                    </a:xfrm>
                  </p:grpSpPr>
                  <p:grpSp>
                    <p:nvGrpSpPr>
                      <p:cNvPr id="24" name="Group 23"/>
                      <p:cNvGrpSpPr/>
                      <p:nvPr/>
                    </p:nvGrpSpPr>
                    <p:grpSpPr>
                      <a:xfrm>
                        <a:off x="1869475" y="1695903"/>
                        <a:ext cx="3558415" cy="3980788"/>
                        <a:chOff x="1869475" y="1695903"/>
                        <a:chExt cx="3558415" cy="3980788"/>
                      </a:xfrm>
                    </p:grpSpPr>
                    <p:sp>
                      <p:nvSpPr>
                        <p:cNvPr id="10" name="TextBox 9"/>
                        <p:cNvSpPr txBox="1"/>
                        <p:nvPr/>
                      </p:nvSpPr>
                      <p:spPr>
                        <a:xfrm>
                          <a:off x="1869475" y="5215026"/>
                          <a:ext cx="3472425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2400" b="1" dirty="0" smtClean="0">
                              <a:latin typeface="Angsana New" pitchFamily="18" charset="-34"/>
                              <a:cs typeface="Angsana New" pitchFamily="18" charset="-34"/>
                            </a:rPr>
                            <a:t>5.</a:t>
                          </a:r>
                          <a:r>
                            <a:rPr lang="th-TH" sz="2400" b="1" dirty="0" smtClean="0">
                              <a:latin typeface="Angsana New" pitchFamily="18" charset="-34"/>
                              <a:cs typeface="Angsana New" pitchFamily="18" charset="-34"/>
                            </a:rPr>
                            <a:t>พื้นที่การทำงาน </a:t>
                          </a:r>
                          <a:r>
                            <a:rPr lang="en-US" sz="2400" b="1" dirty="0" smtClean="0">
                              <a:latin typeface="Angsana New" pitchFamily="18" charset="-34"/>
                              <a:cs typeface="Angsana New" pitchFamily="18" charset="-34"/>
                            </a:rPr>
                            <a:t>(Document Window)</a:t>
                          </a:r>
                          <a:endParaRPr lang="th-TH" sz="2400" b="1" dirty="0">
                            <a:latin typeface="Angsana New" pitchFamily="18" charset="-34"/>
                            <a:cs typeface="Angsana New" pitchFamily="18" charset="-34"/>
                          </a:endParaRPr>
                        </a:p>
                      </p:txBody>
                    </p:sp>
                    <p:sp>
                      <p:nvSpPr>
                        <p:cNvPr id="14" name="Line Callout 1 13"/>
                        <p:cNvSpPr/>
                        <p:nvPr/>
                      </p:nvSpPr>
                      <p:spPr>
                        <a:xfrm>
                          <a:off x="2111188" y="1695903"/>
                          <a:ext cx="3316702" cy="2808312"/>
                        </a:xfrm>
                        <a:prstGeom prst="borderCallout1">
                          <a:avLst>
                            <a:gd name="adj1" fmla="val 87818"/>
                            <a:gd name="adj2" fmla="val 83148"/>
                            <a:gd name="adj3" fmla="val 129767"/>
                            <a:gd name="adj4" fmla="val 82806"/>
                          </a:avLst>
                        </a:prstGeom>
                        <a:noFill/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th-TH"/>
                        </a:p>
                      </p:txBody>
                    </p:sp>
                  </p:grpSp>
                  <p:grpSp>
                    <p:nvGrpSpPr>
                      <p:cNvPr id="15" name="Group 14"/>
                      <p:cNvGrpSpPr/>
                      <p:nvPr/>
                    </p:nvGrpSpPr>
                    <p:grpSpPr>
                      <a:xfrm>
                        <a:off x="5391586" y="980728"/>
                        <a:ext cx="3610284" cy="4926161"/>
                        <a:chOff x="5391586" y="980728"/>
                        <a:chExt cx="3610284" cy="4926161"/>
                      </a:xfrm>
                    </p:grpSpPr>
                    <p:sp>
                      <p:nvSpPr>
                        <p:cNvPr id="16" name="Line Callout 1 15"/>
                        <p:cNvSpPr/>
                        <p:nvPr/>
                      </p:nvSpPr>
                      <p:spPr>
                        <a:xfrm>
                          <a:off x="6878422" y="980728"/>
                          <a:ext cx="1658351" cy="4176464"/>
                        </a:xfrm>
                        <a:prstGeom prst="borderCallout1">
                          <a:avLst>
                            <a:gd name="adj1" fmla="val 91798"/>
                            <a:gd name="adj2" fmla="val 66440"/>
                            <a:gd name="adj3" fmla="val 106894"/>
                            <a:gd name="adj4" fmla="val 66097"/>
                          </a:avLst>
                        </a:prstGeom>
                        <a:noFill/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th-TH"/>
                        </a:p>
                      </p:txBody>
                    </p:sp>
                    <p:sp>
                      <p:nvSpPr>
                        <p:cNvPr id="21" name="TextBox 20"/>
                        <p:cNvSpPr txBox="1"/>
                        <p:nvPr/>
                      </p:nvSpPr>
                      <p:spPr>
                        <a:xfrm>
                          <a:off x="5391586" y="5445224"/>
                          <a:ext cx="3610284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2400" b="1" dirty="0" smtClean="0">
                              <a:latin typeface="Angsana New" pitchFamily="18" charset="-34"/>
                              <a:cs typeface="Angsana New" pitchFamily="18" charset="-34"/>
                            </a:rPr>
                            <a:t>6. </a:t>
                          </a:r>
                          <a:r>
                            <a:rPr lang="th-TH" sz="2400" b="1" dirty="0" smtClean="0">
                              <a:latin typeface="Angsana New" pitchFamily="18" charset="-34"/>
                              <a:cs typeface="Angsana New" pitchFamily="18" charset="-34"/>
                            </a:rPr>
                            <a:t>พาเนล </a:t>
                          </a:r>
                          <a:r>
                            <a:rPr lang="en-US" sz="2400" b="1" dirty="0" smtClean="0">
                              <a:latin typeface="Angsana New" pitchFamily="18" charset="-34"/>
                              <a:cs typeface="Angsana New" pitchFamily="18" charset="-34"/>
                            </a:rPr>
                            <a:t>(Panel) </a:t>
                          </a:r>
                          <a:r>
                            <a:rPr lang="th-TH" sz="2400" b="1" dirty="0" smtClean="0">
                              <a:latin typeface="Angsana New" pitchFamily="18" charset="-34"/>
                              <a:cs typeface="Angsana New" pitchFamily="18" charset="-34"/>
                            </a:rPr>
                            <a:t>รวบรวมคุณสมบัติต่างๆ</a:t>
                          </a:r>
                          <a:endParaRPr lang="th-TH" sz="2400" b="1" dirty="0">
                            <a:latin typeface="Angsana New" pitchFamily="18" charset="-34"/>
                            <a:cs typeface="Angsana New" pitchFamily="18" charset="-34"/>
                          </a:endParaRP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22" name="Line Callout 1 21"/>
              <p:cNvSpPr/>
              <p:nvPr/>
            </p:nvSpPr>
            <p:spPr>
              <a:xfrm>
                <a:off x="827584" y="980728"/>
                <a:ext cx="1397975" cy="170798"/>
              </a:xfrm>
              <a:prstGeom prst="borderCallout1">
                <a:avLst>
                  <a:gd name="adj1" fmla="val 112153"/>
                  <a:gd name="adj2" fmla="val 18148"/>
                  <a:gd name="adj3" fmla="val 324225"/>
                  <a:gd name="adj4" fmla="val 17171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81207" y="1484784"/>
              <a:ext cx="13740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Angsana New" pitchFamily="18" charset="-34"/>
                  <a:cs typeface="Angsana New" pitchFamily="18" charset="-34"/>
                </a:rPr>
                <a:t>3. </a:t>
              </a:r>
              <a:r>
                <a:rPr lang="th-TH" sz="2400" b="1" dirty="0" smtClean="0">
                  <a:latin typeface="Angsana New" pitchFamily="18" charset="-34"/>
                  <a:cs typeface="Angsana New" pitchFamily="18" charset="-34"/>
                </a:rPr>
                <a:t>แท็บชื่อไฟล์</a:t>
              </a:r>
              <a:endParaRPr lang="th-TH" sz="2400" b="1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051" name="Rectangle 2050"/>
          <p:cNvSpPr/>
          <p:nvPr/>
        </p:nvSpPr>
        <p:spPr>
          <a:xfrm>
            <a:off x="0" y="0"/>
            <a:ext cx="9144000" cy="93194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i="1" u="sng" dirty="0" smtClean="0"/>
              <a:t>หน้าจอโปรแกรม </a:t>
            </a:r>
            <a:r>
              <a:rPr lang="th-TH" sz="4000" b="1" dirty="0" smtClean="0"/>
              <a:t>ประกอบด้วยส่วนสำคัญดังนี้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38436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3" t="12879" r="36629" b="84090"/>
          <a:stretch/>
        </p:blipFill>
        <p:spPr bwMode="auto">
          <a:xfrm>
            <a:off x="755575" y="1196752"/>
            <a:ext cx="7560841" cy="355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503" y="47667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แถบเมนูคำสั่ง </a:t>
            </a:r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(Menu Bar)</a:t>
            </a:r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838429"/>
            <a:ext cx="87129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File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ทำงานเกี่ยวกับไฟล์ เช่น การเปิด การปิด การบันทึก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Edit 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ปรับแต่งภาพในรูปแบบต่างๆ เช่นการย้อนกลับ การเติมสี 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Image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การปรับแต่งที่มีผลต่อภาพ เช่น ปรับขนาดภาพ  ปรับโหมดสี หมุนภาพ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Layer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ปรับแต่งภาพในแต่ละเลเยอร์และสร้างความสัมพันธ์ในแต่ละเลเยอร์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Select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จัดการกับพื้นที่ภาพที่เลือกไว้ ใช้ร่วมกับกล่องเครื่องมือ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(Toolbox)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Filter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ปรับแต่งภาพอัตโนมัติด้วยคำสั่งสำเร็จรูป เช่น การสร้างภาพสีน้ำ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3d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ตกแต่งภาพ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3d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View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กำหนดมุมมองการแสดงภาพในรูปแบบต่างๆเช่น การซูมภาพใกล้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Window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จัดการหน้าต่างแต่ละหน้าต่างที่ปรากฎบนจอของโปรแกรม</a:t>
            </a:r>
          </a:p>
          <a:p>
            <a:r>
              <a:rPr lang="en-US" dirty="0" smtClean="0">
                <a:latin typeface="Angsana New" pitchFamily="18" charset="-34"/>
                <a:cs typeface="Angsana New" pitchFamily="18" charset="-34"/>
              </a:rPr>
              <a:t>Help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รวบรวมวิธีการใช้งานและคำแนะนำเกี่ยวกับโปรแกรม</a:t>
            </a:r>
          </a:p>
          <a:p>
            <a:endParaRPr lang="th-TH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04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แถบกำหนดรูปแบบของเครื่องมือ 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(Option Bar)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t="6913" r="30408" b="80777"/>
          <a:stretch/>
        </p:blipFill>
        <p:spPr bwMode="auto">
          <a:xfrm>
            <a:off x="1547664" y="2240423"/>
            <a:ext cx="6165272" cy="90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75080" y="2780038"/>
            <a:ext cx="6165272" cy="3244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1547664" y="3789040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	แถบที่ใช้กำหนดค่าการทำงานของเครื่องมือในกล่องเครื่องมือ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(Toolbox)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ที่เราใช้งานอยู่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91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65522"/>
            <a:ext cx="8229600" cy="114300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พาเนล </a:t>
            </a:r>
            <a:r>
              <a:rPr lang="en-US" sz="54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(Panel)</a:t>
            </a:r>
            <a:endParaRPr lang="th-TH" sz="54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62" y="2461579"/>
            <a:ext cx="5122912" cy="2285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เป็นหน้าต่างย่อยที่รวบรวมคุณสมบัติการทำงานของเครื่องมือต่างๆ ให้เราเลือกใช้ </a:t>
            </a:r>
          </a:p>
          <a:p>
            <a:pPr marL="0" indent="0">
              <a:buNone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การเปิด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ปิด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Panel 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เลือกได้จากแท็บคำสั่ง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Window 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ถ้า </a:t>
            </a:r>
            <a:r>
              <a:rPr lang="en-US" sz="3200" b="1" dirty="0" err="1" smtClean="0">
                <a:latin typeface="Angsana New" pitchFamily="18" charset="-34"/>
                <a:cs typeface="Angsana New" pitchFamily="18" charset="-34"/>
              </a:rPr>
              <a:t>Panal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ไหนถูกเปิดอยู่จะมีเครื่องหมายถูกหน้า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Panel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นั้น</a:t>
            </a:r>
          </a:p>
          <a:p>
            <a:pPr marL="0" indent="0">
              <a:buNone/>
            </a:pP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5" t="8929" b="51388"/>
          <a:stretch/>
        </p:blipFill>
        <p:spPr bwMode="auto">
          <a:xfrm>
            <a:off x="5508104" y="2020207"/>
            <a:ext cx="303270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6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052736"/>
            <a:ext cx="5799382" cy="1143000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กล่องเครื่องมือ 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(Toolbox)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3140968"/>
            <a:ext cx="5904656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เป็นส่วนที่รวบรวมเครื่องมือที่จะใช้ในการสร้าง ปรับแต่งและแก้ไขภาพ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1" t="11657" r="50892" b="39534"/>
          <a:stretch/>
        </p:blipFill>
        <p:spPr bwMode="auto">
          <a:xfrm>
            <a:off x="1187624" y="713306"/>
            <a:ext cx="1008112" cy="5767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การสร้างชิ้นงาน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/>
              <a:t>การสร้างไฟล์ใหม่</a:t>
            </a:r>
            <a:r>
              <a:rPr lang="en-US" b="1" dirty="0"/>
              <a:t> (New)</a:t>
            </a:r>
            <a:endParaRPr lang="en-US" dirty="0"/>
          </a:p>
          <a:p>
            <a:pPr lvl="0"/>
            <a:r>
              <a:rPr lang="th-TH" dirty="0"/>
              <a:t>คลิกที่เมนูคำสั่ง </a:t>
            </a:r>
            <a:r>
              <a:rPr lang="en-US" dirty="0"/>
              <a:t>File </a:t>
            </a:r>
            <a:r>
              <a:rPr lang="th-TH" dirty="0"/>
              <a:t>ที่แถบ </a:t>
            </a:r>
            <a:r>
              <a:rPr lang="en-US" dirty="0"/>
              <a:t>Menu bar </a:t>
            </a:r>
            <a:r>
              <a:rPr lang="th-TH" dirty="0"/>
              <a:t>จากนั้นเลือกคำสั่ง </a:t>
            </a:r>
            <a:r>
              <a:rPr lang="en-US" dirty="0"/>
              <a:t>New</a:t>
            </a:r>
          </a:p>
          <a:p>
            <a:endParaRPr lang="th-TH" dirty="0"/>
          </a:p>
        </p:txBody>
      </p:sp>
      <p:pic>
        <p:nvPicPr>
          <p:cNvPr id="1026" name="Picture 2" descr="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714665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373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196043" cy="570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96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446</TotalTime>
  <Words>638</Words>
  <Application>Microsoft Office PowerPoint</Application>
  <PresentationFormat>นำเสนอทางหน้าจอ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9" baseType="lpstr">
      <vt:lpstr>Angsana New</vt:lpstr>
      <vt:lpstr>Arial</vt:lpstr>
      <vt:lpstr>Browallia New</vt:lpstr>
      <vt:lpstr>Calibri</vt:lpstr>
      <vt:lpstr>Constantia</vt:lpstr>
      <vt:lpstr>Cordia New</vt:lpstr>
      <vt:lpstr>TH SarabunPSK</vt:lpstr>
      <vt:lpstr>Wingdings 2</vt:lpstr>
      <vt:lpstr>Flow</vt:lpstr>
      <vt:lpstr>เริ่มต้น Photoshop CS5</vt:lpstr>
      <vt:lpstr> หลักการทำงานของ Photoshop คือ การสร้างภาพโดยเริ่มต้นจากหน้ากระดาษเปล่าๆเหมือนกับจิตรกรที่เขียนภาพลงบนผืนผ้าใบ การหยิบภาพถ่ายขึ้นมาปรับปรุงให้ดูดีขึ้น สมบูรณ์ หรือแหวกแนวในรูปแบบที่ต้องการ ซึ่งขั้นตอนทั้งหมดจะทำงานอยู่บนหน้าจอของเครื่องคอมพิวเตอร์</vt:lpstr>
      <vt:lpstr>งานนำเสนอ PowerPoint</vt:lpstr>
      <vt:lpstr>งานนำเสนอ PowerPoint</vt:lpstr>
      <vt:lpstr>แถบกำหนดรูปแบบของเครื่องมือ (Option Bar)</vt:lpstr>
      <vt:lpstr>พาเนล (Panel)</vt:lpstr>
      <vt:lpstr>กล่องเครื่องมือ (Toolbox)</vt:lpstr>
      <vt:lpstr>การสร้างชิ้นงาน</vt:lpstr>
      <vt:lpstr>งานนำเสนอ PowerPoint</vt:lpstr>
      <vt:lpstr>งานนำเสนอ PowerPoint</vt:lpstr>
      <vt:lpstr>งานนำเสนอ PowerPoint</vt:lpstr>
      <vt:lpstr>1. วิธีการเทสี  </vt:lpstr>
      <vt:lpstr>2. ใช้รูปภาพเป็นพื้นหลัง</vt:lpstr>
      <vt:lpstr>งานนำเสนอ PowerPoint</vt:lpstr>
      <vt:lpstr>งานนำเสนอ PowerPoint</vt:lpstr>
      <vt:lpstr>หานักเรียนต้องการทราบว่าในชิ้นงานของตนเองมีองค์ประกอบอะไรบ้าง และแต่ละองค์ประกอบมีการจัดลำดับอย่างไร  อะไรอยู่ก่อน อยู่หลังให้นักเรียนเรียก Panel Layers ขึ้นมา โดยไปที่ Menu Bar &gt; window &gt; Layers</vt:lpstr>
      <vt:lpstr>จะปรากฏ Panel Layers ขึ้นมาทางขวามือ</vt:lpstr>
      <vt:lpstr>การบันทึกชิ้นงาน</vt:lpstr>
      <vt:lpstr>ให้นักเรียนสร้างชิ้นงานดังต่อไปนี้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เริ่มต้น Photoshop CS5</dc:title>
  <dc:creator>NunAong</dc:creator>
  <cp:lastModifiedBy>ICT_01</cp:lastModifiedBy>
  <cp:revision>43</cp:revision>
  <dcterms:created xsi:type="dcterms:W3CDTF">2013-10-23T10:20:23Z</dcterms:created>
  <dcterms:modified xsi:type="dcterms:W3CDTF">2014-10-31T02:00:39Z</dcterms:modified>
</cp:coreProperties>
</file>